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9" r:id="rId30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4" Type="http://schemas.openxmlformats.org/officeDocument/2006/relationships/slide" Target="slides/slide18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5" name="Shape 11625"/>
        <p:cNvGrpSpPr/>
        <p:nvPr/>
      </p:nvGrpSpPr>
      <p:grpSpPr>
        <a:xfrm>
          <a:off x="0" y="0"/>
          <a:ext cx="0" cy="0"/>
          <a:chOff x="0" y="0"/>
          <a:chExt cx="0" cy="0"/>
        </a:xfrm>
      </p:grpSpPr>
      <p:sp>
        <p:nvSpPr>
          <p:cNvPr id="11626" name="Google Shape;11626;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7" name="Google Shape;11627;p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7.xml"/><Relationship Id="rId2" Type="http://schemas.openxmlformats.org/officeDocument/2006/relationships/notesSlide" Target="../notesSlides/notesSlide184.xml"/></Relationships>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8" name="Shape 11628"/>
        <p:cNvGrpSpPr/>
        <p:nvPr/>
      </p:nvGrpSpPr>
      <p:grpSpPr>
        <a:xfrm>
          <a:off x="0" y="0"/>
          <a:ext cx="0" cy="0"/>
          <a:chOff x="0" y="0"/>
          <a:chExt cx="0" cy="0"/>
        </a:xfrm>
      </p:grpSpPr>
      <p:sp>
        <p:nvSpPr>
          <p:cNvPr id="11629" name="Google Shape;11629;p1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i="0" lang="en-US" u="sng">
                <a:solidFill>
                  <a:srgbClr val="0B4C7F"/>
                </a:solidFill>
              </a:rPr>
              <a:t>Changing User Base</a:t>
            </a:r>
            <a:endParaRPr/>
          </a:p>
        </p:txBody>
      </p:sp>
      <p:sp>
        <p:nvSpPr>
          <p:cNvPr id="11630" name="Google Shape;11630;p1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00"/>
              <a:buFont typeface="Arial"/>
              <a:buChar char="•"/>
            </a:pPr>
            <a:r>
              <a:rPr lang="en-US" sz="2400"/>
              <a:t>National Collaborative Research Infrastructure Strategy</a:t>
            </a:r>
            <a:endParaRPr/>
          </a:p>
          <a:p>
            <a:pPr indent="-285750" lvl="1" marL="742950" rtl="0" algn="l">
              <a:lnSpc>
                <a:spcPct val="80000"/>
              </a:lnSpc>
              <a:spcBef>
                <a:spcPts val="360"/>
              </a:spcBef>
              <a:spcAft>
                <a:spcPts val="0"/>
              </a:spcAft>
              <a:buClr>
                <a:schemeClr val="dk1"/>
              </a:buClr>
              <a:buSzPts val="1800"/>
              <a:buFont typeface="Arial"/>
              <a:buChar char="–"/>
            </a:pPr>
            <a:r>
              <a:rPr lang="en-US" sz="1800"/>
              <a:t>Ambitious plan to hand out $0.5B of federal money to fund research infrastructure collaboratively</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Evolving Biomolecular Platforms and Informatics	$50.0M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Integrated Biological Systems			$40.0M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Characterisation				$47.7M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Fabrication					$41.0M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Biotechnology Products				$35.0M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Networked Biosecurity Framework		$25.0M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Optical and Radio Astronomy			$45.0M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Integrated Marine Observing System		$55.2M</a:t>
            </a:r>
            <a:endParaRPr/>
          </a:p>
          <a:p>
            <a:pPr indent="-342900" lvl="0" marL="342900" rtl="0" algn="l">
              <a:lnSpc>
                <a:spcPct val="80000"/>
              </a:lnSpc>
              <a:spcBef>
                <a:spcPts val="320"/>
              </a:spcBef>
              <a:spcAft>
                <a:spcPts val="0"/>
              </a:spcAft>
              <a:buClr>
                <a:schemeClr val="accent2"/>
              </a:buClr>
              <a:buSzPts val="1600"/>
              <a:buFont typeface="Arial"/>
              <a:buChar char="•"/>
            </a:pPr>
            <a:r>
              <a:rPr lang="en-US" sz="1600">
                <a:solidFill>
                  <a:schemeClr val="accent2"/>
                </a:solidFill>
              </a:rPr>
              <a:t>Structure and Evolution of the Australian Continent	$42.8M</a:t>
            </a:r>
            <a:endParaRPr/>
          </a:p>
          <a:p>
            <a:pPr indent="-342900" lvl="0" marL="342900" rtl="0" algn="l">
              <a:lnSpc>
                <a:spcPct val="80000"/>
              </a:lnSpc>
              <a:spcBef>
                <a:spcPts val="320"/>
              </a:spcBef>
              <a:spcAft>
                <a:spcPts val="0"/>
              </a:spcAft>
              <a:buClr>
                <a:schemeClr val="dk1"/>
              </a:buClr>
              <a:buSzPts val="1600"/>
              <a:buFont typeface="Arial"/>
              <a:buChar char="•"/>
            </a:pPr>
            <a:r>
              <a:rPr lang="en-US" sz="1600"/>
              <a:t>Terrestrial Ecosystem Research Network		$20.0M</a:t>
            </a:r>
            <a:endParaRPr/>
          </a:p>
          <a:p>
            <a:pPr indent="-342900" lvl="0" marL="342900" rtl="0" algn="l">
              <a:lnSpc>
                <a:spcPct val="80000"/>
              </a:lnSpc>
              <a:spcBef>
                <a:spcPts val="320"/>
              </a:spcBef>
              <a:spcAft>
                <a:spcPts val="0"/>
              </a:spcAft>
              <a:buClr>
                <a:schemeClr val="dk1"/>
              </a:buClr>
              <a:buSzPts val="1600"/>
              <a:buFont typeface="Arial"/>
              <a:buChar char="•"/>
            </a:pPr>
            <a:r>
              <a:rPr lang="en-US" sz="1600"/>
              <a:t>Population Health and Clinical Data Linkage	$20.0M</a:t>
            </a:r>
            <a:endParaRPr/>
          </a:p>
          <a:p>
            <a:pPr indent="-241300" lvl="0" marL="342900" rtl="0" algn="l">
              <a:lnSpc>
                <a:spcPct val="80000"/>
              </a:lnSpc>
              <a:spcBef>
                <a:spcPts val="320"/>
              </a:spcBef>
              <a:spcAft>
                <a:spcPts val="0"/>
              </a:spcAft>
              <a:buClr>
                <a:schemeClr val="dk1"/>
              </a:buClr>
              <a:buSzPts val="1600"/>
              <a:buFont typeface="Arial"/>
              <a:buNone/>
            </a:pPr>
            <a:r>
              <a:t/>
            </a:r>
            <a:endParaRPr sz="1600"/>
          </a:p>
          <a:p>
            <a:pPr indent="-342900" lvl="0" marL="342900" rtl="0" algn="l">
              <a:lnSpc>
                <a:spcPct val="80000"/>
              </a:lnSpc>
              <a:spcBef>
                <a:spcPts val="320"/>
              </a:spcBef>
              <a:spcAft>
                <a:spcPts val="0"/>
              </a:spcAft>
              <a:buClr>
                <a:schemeClr val="dk1"/>
              </a:buClr>
              <a:buSzPts val="1600"/>
              <a:buFont typeface="Arial"/>
              <a:buChar char="•"/>
            </a:pPr>
            <a:r>
              <a:rPr i="1" lang="en-US" sz="1600"/>
              <a:t>Platforms for Collaboration			$75.0M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